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4"/>
  </p:notesMasterIdLst>
  <p:sldIdLst>
    <p:sldId id="256" r:id="rId2"/>
    <p:sldId id="257" r:id="rId3"/>
    <p:sldId id="332" r:id="rId4"/>
    <p:sldId id="304" r:id="rId5"/>
    <p:sldId id="305" r:id="rId6"/>
    <p:sldId id="295" r:id="rId7"/>
    <p:sldId id="301" r:id="rId8"/>
    <p:sldId id="317" r:id="rId9"/>
    <p:sldId id="316" r:id="rId10"/>
    <p:sldId id="300" r:id="rId11"/>
    <p:sldId id="296" r:id="rId12"/>
    <p:sldId id="306" r:id="rId13"/>
    <p:sldId id="307" r:id="rId14"/>
    <p:sldId id="319" r:id="rId15"/>
    <p:sldId id="261" r:id="rId16"/>
    <p:sldId id="297" r:id="rId17"/>
    <p:sldId id="298" r:id="rId18"/>
    <p:sldId id="299" r:id="rId19"/>
    <p:sldId id="303" r:id="rId20"/>
    <p:sldId id="282" r:id="rId21"/>
    <p:sldId id="311" r:id="rId22"/>
    <p:sldId id="312" r:id="rId23"/>
    <p:sldId id="313" r:id="rId24"/>
    <p:sldId id="314" r:id="rId25"/>
    <p:sldId id="315" r:id="rId26"/>
    <p:sldId id="320" r:id="rId27"/>
    <p:sldId id="321" r:id="rId28"/>
    <p:sldId id="322" r:id="rId29"/>
    <p:sldId id="323" r:id="rId30"/>
    <p:sldId id="324" r:id="rId31"/>
    <p:sldId id="325" r:id="rId32"/>
    <p:sldId id="328" r:id="rId33"/>
    <p:sldId id="326" r:id="rId34"/>
    <p:sldId id="327" r:id="rId35"/>
    <p:sldId id="259" r:id="rId36"/>
    <p:sldId id="308" r:id="rId37"/>
    <p:sldId id="309" r:id="rId38"/>
    <p:sldId id="310" r:id="rId39"/>
    <p:sldId id="329" r:id="rId40"/>
    <p:sldId id="330" r:id="rId41"/>
    <p:sldId id="331" r:id="rId42"/>
    <p:sldId id="264" r:id="rId43"/>
  </p:sldIdLst>
  <p:sldSz cx="9144000" cy="5143500" type="screen16x9"/>
  <p:notesSz cx="6858000" cy="9144000"/>
  <p:embeddedFontLst>
    <p:embeddedFont>
      <p:font typeface="Overpass Black" panose="020B0604020202020204" charset="0"/>
      <p:bold r:id="rId45"/>
      <p:boldItalic r:id="rId46"/>
    </p:embeddedFont>
    <p:embeddedFont>
      <p:font typeface="Open Sans ExtraBold" panose="020B0604020202020204" charset="0"/>
      <p:bold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A47"/>
    <a:srgbClr val="DDB8CB"/>
    <a:srgbClr val="632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D3BE39-79D7-40CE-9F28-D85F2DD7E07B}">
  <a:tblStyle styleId="{49D3BE39-79D7-40CE-9F28-D85F2DD7E0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5394" autoAdjust="0"/>
  </p:normalViewPr>
  <p:slideViewPr>
    <p:cSldViewPr snapToGrid="0">
      <p:cViewPr varScale="1">
        <p:scale>
          <a:sx n="115" d="100"/>
          <a:sy n="115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668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497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4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48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3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308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6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36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74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6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37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1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21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61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960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269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99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110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72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20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539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29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682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24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325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988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69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1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297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67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8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977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502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9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13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565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014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22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29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45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77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8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85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7" r:id="rId13"/>
    <p:sldLayoutId id="2147483670" r:id="rId14"/>
    <p:sldLayoutId id="2147483671" r:id="rId15"/>
    <p:sldLayoutId id="2147483672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טכנולוגיות אינטרנט מתקדמות – פרויקט סוף</a:t>
            </a: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מגישות: שירן גלעדי, דבורה דובינקר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62"/>
          <p:cNvSpPr txBox="1">
            <a:spLocks noGrp="1"/>
          </p:cNvSpPr>
          <p:nvPr>
            <p:ph type="title"/>
          </p:nvPr>
        </p:nvSpPr>
        <p:spPr>
          <a:xfrm>
            <a:off x="1275456" y="1028804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עמודי האתר</a:t>
            </a:r>
            <a:endParaRPr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התחברות</a:t>
            </a:r>
            <a:endParaRPr lang="en-US"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Google Shape;2173;p41"/>
          <p:cNvSpPr txBox="1">
            <a:spLocks/>
          </p:cNvSpPr>
          <p:nvPr/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2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endParaRPr lang="he-IL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5" y="1875052"/>
            <a:ext cx="2299636" cy="2236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2971086" y="1304468"/>
            <a:ext cx="523741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להתחבר למערכת על כל משתמש להזין שם משתמש וסיסמה.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הפרטים שהמשתמש הזין יעברו אימות מול מסד הנתונים. </a:t>
            </a:r>
          </a:p>
          <a:p>
            <a:pPr marL="438150" lvl="8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הזין פרטים נכונים הוא יועבר לעמוד הבית, בהתאם לסוג המשתמש (עמוד הבית של הסטודנט / עמוד הבית של המרצה / עמודה הבית של האדמין).</a:t>
            </a:r>
          </a:p>
          <a:p>
            <a:pPr marL="438150" lvl="8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הזין פרטים שגויים, או השאיר לפחות את אחד השדות ריק, תקפוץ לו הודעת שגיאה מתאימה.</a:t>
            </a:r>
          </a:p>
          <a:p>
            <a:pPr marL="438150" lvl="8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המשתמש יכול לצפות בסיסמה אותה הזין על ידי לחיצה על כפתור העין.</a:t>
            </a:r>
          </a:p>
          <a:p>
            <a:pPr marL="438150" lvl="8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שכח את הסיסמה שלו, יש באפשרותו לשחזר אותה באמצעות כתובת מייל (כרגע לא ממומשת הלוגיקה של החלון שקופץ בעת לחיצה על שחזור סיסמה - למימוש עתידי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Wingdings" panose="05000000000000000000" pitchFamily="2" charset="2"/>
              </a:rPr>
              <a:t>).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lvl="0" indent="-30480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89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פרופיל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0" y="1431236"/>
            <a:ext cx="2584175" cy="1180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2534"/>
          <a:stretch/>
        </p:blipFill>
        <p:spPr>
          <a:xfrm>
            <a:off x="371060" y="2827892"/>
            <a:ext cx="2584175" cy="1234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3173897" y="1132190"/>
            <a:ext cx="506773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למשתמשים מסוג סטודנט או מרצה (אבל לא אדמין) יש עמוד פרופיל בו מופיעים הפרטים הבאים: שם מלא, כתובת מייל, מספר טלפון ותמונת פרופיל.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המשתמש יכול לערוך את כתובת המייל ואת מספר הטלפון שלו בלחיצה על כפתור העיפרון.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לחץ על איקס לאחר עדכון הפרטים, גם אם בוצעו שינויים, שינויים אלו לא יתעדכנו במסד הנתונים.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לחץ על וי והפרטים שהכניס תקינים, יבוצע עדכון במסד הנתונים ולמשתמש תופיע הודעה שהעדכון בוצע בהצלחה.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מנסה להכניס קלט לא תקין, לדוגמא כתובת מייל ללא @, תקפוץ לו הודעת שגיאה, והפרטים לא יעודכנו למסד הנתונים.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כרגע אין אופציה לעדכן את תמונת הפרופיל – למימוש עתידי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Wingdings" panose="05000000000000000000" pitchFamily="2" charset="2"/>
              </a:rPr>
              <a:t>.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lvl="0" indent="-30480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1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הגדרות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31" t="2582" r="3000" b="409"/>
          <a:stretch/>
        </p:blipFill>
        <p:spPr>
          <a:xfrm>
            <a:off x="901147" y="1208339"/>
            <a:ext cx="2981739" cy="3019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5" name="Rectangle 284"/>
          <p:cNvSpPr/>
          <p:nvPr/>
        </p:nvSpPr>
        <p:spPr>
          <a:xfrm>
            <a:off x="4287077" y="1304468"/>
            <a:ext cx="4053941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הלוגיקה של עמוד זה טרם מומשה – למימוש עתידי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Wingdings" panose="05000000000000000000" pitchFamily="2" charset="2"/>
              </a:rPr>
              <a:t>בעמוד זה משתמשים מסוג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סטודנט או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מרצה (אבל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לא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אדמין)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Wingdings" panose="05000000000000000000" pitchFamily="2" charset="2"/>
              </a:rPr>
              <a:t> יוכלו לבחור לקבל התראות לטלפון או למייל על העדכונים הבאים: מטלה חדשה שהתפרסמה / עדכון ציון חדש / עדכון פרטי מטלה קיימת.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Wingdings" panose="05000000000000000000" pitchFamily="2" charset="2"/>
              </a:rPr>
              <a:t>כמו כן, במידה והמשתמש נתקל בתקלה טכנית באתר הוא יוכל לשלוח בקשה לעזרה.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lvl="0" indent="-30480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41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404 Page</a:t>
            </a:r>
            <a:endParaRPr lang="en-US"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8411" y="1170677"/>
            <a:ext cx="6432707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מנסה להגיע באמצעות כתובת ה-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URL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אל נתיב שלא קיים, הוא יגיע לעמוד שגיאה, ממנו הוא יוכל לחזור חזרה לעמוד הבית שלו.</a:t>
            </a:r>
          </a:p>
          <a:p>
            <a:pPr marL="43815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כמו כן, אם משתמש </a:t>
            </a:r>
            <a:r>
              <a:rPr lang="he-IL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אינו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מחובר למערכת, ומנסה להגיע באמצעות כתובת ה-</a:t>
            </a:r>
            <a:r>
              <a:rPr lang="en-US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URL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לאחד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העמודים האחרים של האתר, הוא יגיע לעמוד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זה,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ממנו הוא יוכל לחזור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לעמוד ההתחברות.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550"/>
          <a:stretch/>
        </p:blipFill>
        <p:spPr>
          <a:xfrm>
            <a:off x="549966" y="2528871"/>
            <a:ext cx="4810538" cy="2334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0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398494" y="1287107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צד סטודנט</a:t>
            </a:r>
            <a:endParaRPr sz="6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הבית של הסטודנט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9" y="2602524"/>
            <a:ext cx="3625902" cy="217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517172" y="1318537"/>
            <a:ext cx="7891974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הסטודנט בוחר שנה וסמסטר עבורם הוא רוצה לצפות ברשימת הקורסים אותם הוא למד.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ואין קורסים שהסטודנט למד בסמסטר הנבחר, תופיע הודעת שגיאה 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במסד הנתונים יש רשימת קורסים וציונים עבור הסמסטרים הבאים (עבור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כל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אחד מהסטודנטים):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18109" y="2310977"/>
            <a:ext cx="2427144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שנה: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2022, סמסטר: 2.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שנה: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2023, סמסטר: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2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68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הקורסים של הסטודנט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89368" y="1227903"/>
            <a:ext cx="7019778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מופיעים לסטודנט הקורסים אותם הוא למד בשנה ובסמסטר אותם הוא בחר בעמוד הקודם.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קורס מופיע שם הקורס ומספר מזהה של הקורס בסוגריים.</a:t>
            </a:r>
            <a:endParaRPr lang="en-US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לחיצה על כל אחד מהקורסים, תעביר את הסטודנט לעמוד המציג את כל המטלות שהיו לסטודנט בקורס הנבחר.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2" y="2502408"/>
            <a:ext cx="4155789" cy="2315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5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הציונים של הסטודנט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9184" y="1105879"/>
            <a:ext cx="7307424" cy="319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מופיעים לסטודנט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כל המטלות אותם הוא קיבל בקורס אותו הוא בחר בעמוד הקודם.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כפי שניתן לראות,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כל מטלה מופיעים הפרטים הבאים: שם המטלה, סוג המטלה, תאריך הגשה סופי, ציון במטלה, אחוז המטלה מהציון הסופי, ואופציה לצפייה בסטטיסטיקה על ציוני המטלה.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בטבלה יופיעו עד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4 שורות. במידה ובמסד הנתונים יש יותר שורות, ניתן יהיה לעבור לעמוד הבא בטבלה.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הטבלה ניתנת למיון עבור כל אחת מבין 5</a:t>
            </a:r>
            <a:endParaRPr lang="en-US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העמודות הראשונות על ידי לחיצה על כותרת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העמודה הרצויה.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מטלה ניתן לצפות בנתונים 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סטטיסטיים בלחיצה על כפתור 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View Stats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בשורה המתאימה.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5" y="2399153"/>
            <a:ext cx="3828636" cy="1753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19" y="2808659"/>
            <a:ext cx="863977" cy="1452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09" y="3017358"/>
            <a:ext cx="893070" cy="1434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9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סטטיסטיקה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94" y="2238092"/>
            <a:ext cx="3249566" cy="2246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524000" y="1227903"/>
            <a:ext cx="6885146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מופיעים נתונים סטטיסטים על מטלה ספציפית, בה הסטודנט בחר לצפות בעמוד הקודם.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מטלה מופיעים הנתונים הבאים: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8557" y="1883886"/>
            <a:ext cx="24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lvl="0" indent="-342900" algn="r" rtl="1">
              <a:spcBef>
                <a:spcPts val="6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התפלגות ציונים</a:t>
            </a:r>
          </a:p>
          <a:p>
            <a:pPr marL="495300" lvl="0" indent="-342900" algn="r" rtl="1">
              <a:spcBef>
                <a:spcPts val="6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ממוצע ציונים</a:t>
            </a:r>
          </a:p>
          <a:p>
            <a:pPr marL="495300" lvl="0" indent="-342900" algn="r" rtl="1">
              <a:spcBef>
                <a:spcPts val="6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חציון</a:t>
            </a:r>
          </a:p>
          <a:p>
            <a:pPr marL="495300" lvl="0" indent="-342900" algn="r" rtl="1">
              <a:spcBef>
                <a:spcPts val="6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סטיית תקן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Bef>
                <a:spcPts val="600"/>
              </a:spcBef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250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842664" y="950825"/>
            <a:ext cx="6976119" cy="385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בנינו מערכת לצפייה והעלאת ציונים </a:t>
            </a: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תרגילי בית ומעבדות.</a:t>
            </a: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הגדרנו 3 סוגי </a:t>
            </a: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משתמשים שיכולים להשתמש במערכת: 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סטודנט, מרצה ואדמין.</a:t>
            </a: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בפיתוח האתר השתמשנו בטכנולוגיות 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הבאות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52400" indent="0" algn="ctr" rtl="1">
              <a:spcBef>
                <a:spcPts val="1000"/>
              </a:spcBef>
              <a:buSzPts val="1200"/>
              <a:buNone/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ReactJS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, Bootstrap,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ExpressJS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(Atlas)</a:t>
            </a:r>
            <a:endParaRPr lang="he-IL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האתר שבנינו מותאם </a:t>
            </a:r>
            <a:r>
              <a:rPr lang="he-IL" sz="1600" dirty="0">
                <a:latin typeface="Calibri" panose="020F0502020204030204" pitchFamily="34" charset="0"/>
                <a:cs typeface="Calibri" panose="020F0502020204030204" pitchFamily="34" charset="0"/>
              </a:rPr>
              <a:t>ג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ם לשימוש בטלפונים סלולאריים.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ניתן להשתמש באתר גם ב-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light mode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וגם ב-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dark mode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ניתן להשתמש באתר גם בצורה לוקאלית וגם בצורה מרוחקת (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  <a:r>
              <a:rPr lang="he-I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he-IL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he-IL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בשקפים 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הבאים ניתן למצוא הסבר על כל עמודי האתר, הכולל פירוט של הפונקציונאליות שמומשה וכן פיצ'רים לגרסה עתידית. כל ההסברים מלווים בצילומי מסך </a:t>
            </a:r>
            <a:r>
              <a:rPr lang="he-IL" sz="1400" b="1" dirty="0">
                <a:latin typeface="Calibri" panose="020F0502020204030204" pitchFamily="34" charset="0"/>
                <a:cs typeface="Calibri" panose="020F0502020204030204" pitchFamily="34" charset="0"/>
              </a:rPr>
              <a:t>חלקיים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 מהאתר (להמחשת ההסבר).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04800" algn="r" rtl="1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04800" algn="r" rtl="1">
              <a:spcBef>
                <a:spcPts val="10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endParaRPr lang="he-IL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הקדמה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4"/>
          <p:cNvSpPr txBox="1">
            <a:spLocks noGrp="1"/>
          </p:cNvSpPr>
          <p:nvPr>
            <p:ph type="title"/>
          </p:nvPr>
        </p:nvSpPr>
        <p:spPr>
          <a:xfrm>
            <a:off x="1694817" y="1523999"/>
            <a:ext cx="5143304" cy="1055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600" dirty="0" smtClean="0">
                <a:latin typeface="Calibri" panose="020F0502020204030204" pitchFamily="34" charset="0"/>
                <a:cs typeface="Calibri" panose="020F0502020204030204" pitchFamily="34" charset="0"/>
              </a:rPr>
              <a:t>צד מרצה</a:t>
            </a:r>
            <a:endParaRPr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הבית של המרצה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6" y="2388221"/>
            <a:ext cx="3641117" cy="1900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17172" y="1318537"/>
            <a:ext cx="7891974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הבית של המרצה, יופיעו לו כל הקורסים אותם הוא מלמד בסמסטר הנוכחי.</a:t>
            </a:r>
          </a:p>
          <a:p>
            <a:pPr marL="43815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קורס מופיע שם הקורס ומספר מזהה של הקורס בסוגריים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25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הציונים של המרצה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2785" y="1127725"/>
            <a:ext cx="7307424" cy="422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מופיעים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למרצה כל המטלות שהוא נתן בקורס אותו הוא בחר בעמוד הקודם, בסמסטר הנוכחי.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כפי שניתן לראות,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כל מטלה מופיעים הפרטים הבאים: שם המטלה, סוג המטלה, תאריך הגשה סופי, אחוז המטלה מהציון הסופי, אופציה לעדכן את פרטי המטלה, ואופציה לעלות ולעדכן ציונים.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בטבלה יופיעו עד 4 שורות. במידה ובמסד הנתונים יש יותר שורות, ניתן יהיה לעבור לעמוד הבא בטבלה.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הטבלה ניתנת למיון עבור כל אחת מבין 4 העמודות הראשונות, בדומה לטבלת הציונים של הסטודנט.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מטלה ניתן לעדכן את הפרטים בלחיצה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על כפתור "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Edit Task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בשורה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המתאימה.</a:t>
            </a: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כל מטלה ניתן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לעלות ולעדכן ציונים בלחיצה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על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כפתור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Edit Grade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 בשורה המתאימה.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ליצירת מטלה חדשה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יש ללחוץ על הכפתור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"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Add New Assignment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".</a:t>
            </a:r>
          </a:p>
          <a:p>
            <a:pPr marL="152400" lvl="0" algn="r" rtl="1">
              <a:buClr>
                <a:srgbClr val="D47843"/>
              </a:buClr>
              <a:buSzPts val="1200"/>
            </a:pP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52400" lvl="0" algn="r" rtl="1">
              <a:buClr>
                <a:srgbClr val="D47843"/>
              </a:buClr>
              <a:buSzPts val="1200"/>
            </a:pP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52400" lvl="0" algn="r" rtl="1">
              <a:buClr>
                <a:srgbClr val="D47843"/>
              </a:buClr>
              <a:buSzPts val="1200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2789001"/>
            <a:ext cx="3560422" cy="2022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1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העלאת מטלה חדשה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6626" y="1225825"/>
            <a:ext cx="4101548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המרצה יכול ליצור מטלה חדשה.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בעת יצירת המטלה, יש על המרצה להגדיר את הפרטים הבאים: סוג המטלה, שם המטלה, אחוז המטלה מהציון הסופי בקורס, ותאריך הגשה.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והמרצה מכניס קלט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שאינו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חוקי, תקפוץ לו הודעת שגיאה 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לאחר עדכון מוצלח של המטלה במסד הנתונים, תופיע למרצה הודעה מתאימה.</a:t>
            </a:r>
          </a:p>
          <a:p>
            <a:pPr marL="152400" lvl="0" algn="r" rtl="1">
              <a:spcBef>
                <a:spcPts val="1000"/>
              </a:spcBef>
              <a:buClr>
                <a:srgbClr val="D47843"/>
              </a:buClr>
              <a:buSzPts val="12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6" y="1304555"/>
            <a:ext cx="2702257" cy="2830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68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עדכון פרטי מטלה קיימת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38" y="1245703"/>
            <a:ext cx="3217635" cy="2862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273825" y="1139684"/>
            <a:ext cx="4022035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המרצה יכול לעדכן פרטי מטלה קיימת.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פרטי המטלה, כפי שהם שמורים במסד הנתונים, יופיעו למרצה בעת פתיחת העמוד.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כפי שניתן לראות, ניתן לעדכן את כל הפרטים שהגדרנו ביצירת המטלה במקור: סוג המטלה, שם המטלה, אחוז המטלה מהציון הסופי בקורס, ותאריך הגשה.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והמרצה מכניס קלט שאינו חוקי, תקפוץ לו הודעת שגיאה 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לאחר עדכון מוצלח של המטלה במסד הנתונים, תופיע למרצה הודעה 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כמו כן, בעמוד זה ניתן למחוק מטלה קיימת.</a:t>
            </a:r>
          </a:p>
          <a:p>
            <a:pPr marL="152400" lvl="0" algn="r" rtl="1">
              <a:spcBef>
                <a:spcPts val="1000"/>
              </a:spcBef>
              <a:buClr>
                <a:srgbClr val="D47843"/>
              </a:buClr>
              <a:buSzPts val="12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4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העלאת ציונים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72070" y="1199321"/>
            <a:ext cx="4704521" cy="319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המרצה יכול לעלות ציונים או לעדכן ציונים קיימים.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המרצה יכול לבחור לעלות קובץ אקסל עם ציונים לקבוצת סטודנטים (בין אם הוא מעלה ציונים בפעם הראשונה לבין אם הוא מבצע עדכון בציונים קיימים).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כמו כן, המרצה יכול לעדכן ציונים לסטודנט בודד. לאחר הזנת מספר הזיהוי של הסטודנט (בהנחה שהסטודנט אכן קיים במסד הנתונים), יופיע הציון הנוכחי של הסטודנט במטלה, אותו המרצה יוכל לעדכן.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לפרויקט מצורף קובץ אקסל עם ציונים לנוחיות בדיקת פונקציונאליות העלאת ציונים עבור קבוצת סטודנטים.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lvl="0">
              <a:spcAft>
                <a:spcPts val="1600"/>
              </a:spcAft>
              <a:buClr>
                <a:srgbClr val="D47843"/>
              </a:buClr>
              <a:buSzPts val="1400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5" y="1125451"/>
            <a:ext cx="2429782" cy="3243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48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398494" y="1287107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600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משתמש אדמין</a:t>
            </a:r>
            <a:endParaRPr sz="6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2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הבית של האדמין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9062" y="1179442"/>
            <a:ext cx="4492486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מסד הנתונים מכיל אוסף נוסף בו שמורים משתמשי האדמין.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להתחבר לאדמין יש להזין את הפרטים הבאים:</a:t>
            </a:r>
          </a:p>
          <a:p>
            <a:pPr marL="152400" lvl="4" algn="r" rtl="1">
              <a:spcBef>
                <a:spcPts val="1000"/>
              </a:spcBef>
              <a:buClr>
                <a:srgbClr val="D47843"/>
              </a:buClr>
              <a:buSzPts val="1200"/>
            </a:pPr>
            <a:r>
              <a:rPr lang="en-US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</a:t>
            </a:r>
            <a:r>
              <a:rPr lang="he-IL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משתמש: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admin1</a:t>
            </a: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52400" lvl="4" algn="r" rtl="1">
              <a:spcBef>
                <a:spcPts val="1000"/>
              </a:spcBef>
              <a:buClr>
                <a:srgbClr val="D47843"/>
              </a:buClr>
              <a:buSzPts val="1200"/>
            </a:pPr>
            <a:r>
              <a:rPr lang="en-US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  </a:t>
            </a:r>
            <a:r>
              <a:rPr lang="he-IL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סיסמה: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admin1</a:t>
            </a: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1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יכול לבצע את הפעולות הבאות:</a:t>
            </a:r>
          </a:p>
        </p:txBody>
      </p:sp>
      <p:sp>
        <p:nvSpPr>
          <p:cNvPr id="4" name="Rectangle 3"/>
          <p:cNvSpPr/>
          <p:nvPr/>
        </p:nvSpPr>
        <p:spPr>
          <a:xfrm>
            <a:off x="3014869" y="2861954"/>
            <a:ext cx="4572000" cy="20261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95300" lvl="1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הוספת משתמש חדש למסד הנתונים (סטודנט או מרצה).</a:t>
            </a:r>
          </a:p>
          <a:p>
            <a:pPr marL="495300" lvl="1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עריכת פרטי משתמש קיים, כולל מחיקת משתמש.</a:t>
            </a:r>
          </a:p>
          <a:p>
            <a:pPr marL="495300" lvl="1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הוספת קורס חדש למשתמש קיים.</a:t>
            </a:r>
          </a:p>
          <a:p>
            <a:pPr marL="495300" lvl="1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מחיקת קורס ממשתמש קיים.</a:t>
            </a:r>
          </a:p>
          <a:p>
            <a:pPr marL="495300" lvl="1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הוספת משתמש אדמין נוסף.</a:t>
            </a:r>
          </a:p>
          <a:p>
            <a:pPr marL="495300" lvl="1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עריכת פרטי משתמש (של האדמין עצמו).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7" y="1179442"/>
            <a:ext cx="2784326" cy="3575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5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הוספת משתמש חדש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5" y="1397984"/>
            <a:ext cx="3210752" cy="3480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002157" y="1258955"/>
            <a:ext cx="4492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להוסיף משתמש חדש למערכת, על האדמין להזין את הפרטים הבאים: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0975" y="1782175"/>
            <a:ext cx="4492486" cy="271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סוג משתמש (סטודנט או מרצה).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מלא של המשמש.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כתובת המייל של המשתמש.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הטלפון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של המשתמש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 של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המשתמש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המשתמש איתו המשתמש יתחבר למערכת.</a:t>
            </a:r>
          </a:p>
          <a:p>
            <a:pPr marL="49530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סיסמה איתה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המשתמש יתחבר למערכת.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305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עריכת פרטי משתמש קיים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62" y="1293728"/>
            <a:ext cx="2877998" cy="3107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173896" y="1978419"/>
            <a:ext cx="449248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מלא של המשמש.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כתובת המייל של המשתמש.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הטלפון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של המשתמש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 של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המשתמש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המשתמש איתו המשתמש יתחבר למערכת.</a:t>
            </a:r>
          </a:p>
          <a:p>
            <a:pPr marL="49530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סיסמה איתה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המשתמש יתחבר למערכת.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1826" y="1085011"/>
            <a:ext cx="4459945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לערוך פרטי משתמש, האדמין יחפש את המשתמש הרצוי באמצעות המספר המזהה שלו.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יכול לערוך את הפרטים הבאים עבור כל משתמש: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0975" y="4075907"/>
            <a:ext cx="4320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כמו כן, האדמין יכול למחוק משתמש קיים.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32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6035" y="1239078"/>
            <a:ext cx="6414051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קישור לאתר:</a:t>
            </a:r>
          </a:p>
          <a:p>
            <a:pPr marL="152400" lvl="0" algn="ctr" rtl="1">
              <a:spcBef>
                <a:spcPts val="1000"/>
              </a:spcBef>
              <a:buClr>
                <a:srgbClr val="D47843"/>
              </a:buClr>
              <a:buSzPts val="1200"/>
            </a:pPr>
            <a:r>
              <a:rPr lang="en-US" sz="16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https://64aef609176c9000083c404f--</a:t>
            </a:r>
            <a:r>
              <a:rPr lang="en-US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ourcollegesystem.netlify.app/</a:t>
            </a: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sz="1600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ה-</a:t>
            </a:r>
            <a:r>
              <a:rPr lang="en-US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Backend</a:t>
            </a: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השתמשנו ב-</a:t>
            </a:r>
            <a:r>
              <a:rPr lang="en-US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Render</a:t>
            </a: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ה-</a:t>
            </a:r>
            <a:r>
              <a:rPr lang="en-US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Frontend</a:t>
            </a: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השתמשנו ב-</a:t>
            </a:r>
            <a:r>
              <a:rPr lang="en-US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Notify</a:t>
            </a: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.</a:t>
            </a: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92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הוספת קורס למשתמש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5" y="1530987"/>
            <a:ext cx="2384156" cy="2245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02" y="2255654"/>
            <a:ext cx="2445587" cy="262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41374" y="1198165"/>
            <a:ext cx="5546623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יבחר לאיזה סוג משתמש הוא רוצה להוסיף קורס – סטודנט או מרצה.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לאחר מכן האדמין יכניס את הפרטים הבאים: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95462" y="1849625"/>
            <a:ext cx="32416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המספר המזהה של המשתמש אליו הוא רוצה להוסיף את הקורס.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הקורס.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 של הקורס.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endParaRPr lang="he-IL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השנה בה הסטודנט לוקח את הקורס.</a:t>
            </a:r>
          </a:p>
          <a:p>
            <a:pPr marL="495300" lvl="0" indent="-342900" algn="r" rtl="1">
              <a:spcBef>
                <a:spcPts val="1000"/>
              </a:spcBef>
              <a:buClr>
                <a:srgbClr val="D47843"/>
              </a:buClr>
              <a:buSzPts val="1200"/>
              <a:buFont typeface="+mj-lt"/>
              <a:buAutoNum type="arabicPeriod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הסמסטר בו הסטודנט לוקח את הקורס.</a:t>
            </a:r>
          </a:p>
        </p:txBody>
      </p:sp>
      <p:sp>
        <p:nvSpPr>
          <p:cNvPr id="7" name="Rectangle 6"/>
          <p:cNvSpPr/>
          <p:nvPr/>
        </p:nvSpPr>
        <p:spPr>
          <a:xfrm>
            <a:off x="5095461" y="3134495"/>
            <a:ext cx="3492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והאדמין רוצה להוסיף קורס לסטודנט, הוא יכניס גם את הפרטים הבאים:</a:t>
            </a:r>
          </a:p>
        </p:txBody>
      </p:sp>
    </p:spTree>
    <p:extLst>
      <p:ext uri="{BB962C8B-B14F-4D97-AF65-F5344CB8AC3E}">
        <p14:creationId xmlns:p14="http://schemas.microsoft.com/office/powerpoint/2010/main" val="2252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5" y="1198165"/>
            <a:ext cx="2667656" cy="1245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מחיקת קורס מסטודנט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1374" y="1198165"/>
            <a:ext cx="5546623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יחפש את המשתמש ממנו הוא רוצה למחוק את קורס באמצעות המספר המזהה של המשתמש.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הוא סטודנט תופיע הטבלה הבאה: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28205" y="2099312"/>
            <a:ext cx="2959792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כפי שניתן לראות, עבור כל קורס מופיע: שם הקורס, המספר המזהה של הקורס, השנה בה הסטודנט לקח את הקורס, והסמסטר בו הסטודנט לקח את הקורס.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יכול למחוק כל קורס על ידי לחיצה על כפתור "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Delete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 בשורה המתאימה.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46" y="2219738"/>
            <a:ext cx="3566782" cy="2528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6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מחיקת קורס מרצה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1374" y="1198165"/>
            <a:ext cx="5546623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יחפש את המשתמש ממנו הוא רוצה למחוק את קורס באמצעות המספר המזהה של המשתמש.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במידה והמשתמש הוא מרצה תופיע הטבלה הבאה: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4643" y="2099312"/>
            <a:ext cx="390335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כפי שניתן לראות, עבור כל קורס מופיע: שם הקורס,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והמספר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המזהה של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הקורס.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האדמין 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יכול למחוק כל קורס על ידי לחיצה על כפתור "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Delete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 בשורה המתאימה.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כמו כן, האדמין יכול למחוק את כל הקורסים מהטבלה בלחיצה על כפתור "</a:t>
            </a:r>
            <a:r>
              <a:rPr lang="en-US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Delete All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". (כאמור, עבור מרצה, במסד הנתונים נשמרים רק הקורסים אותם הוא מלמד בסמסטר הנוכחי, לכן בכל סמסטר מתבצע "איפוס קורסים" עבור מרצה).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7" y="1198165"/>
            <a:ext cx="2714039" cy="1266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9" y="2183467"/>
            <a:ext cx="3694478" cy="2259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הוספת משתמש אדמין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87078" y="1398103"/>
            <a:ext cx="3922644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משתמש מסוג אדמין יכול להוסיף משתמשים נוספים מסוג אדמין.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לכל משתמש אדמין יש להגדיר שם משתמש וסיסמא (איתם הוא יתחבר לאתר).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39" y="1919399"/>
            <a:ext cx="2830675" cy="1824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9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75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עריכת פרטי אדמין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43130" y="1398103"/>
            <a:ext cx="4366592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בעמוד זה משתמש אדמין יכול לערוך את הפרטים שלו.</a:t>
            </a:r>
          </a:p>
          <a:p>
            <a:pPr marL="438150" lvl="0" indent="-285750" algn="r" rtl="1">
              <a:spcBef>
                <a:spcPts val="1000"/>
              </a:spcBef>
              <a:buClr>
                <a:srgbClr val="D47843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המשתמש והסיסמה של האדמין יופיעו בעמוד זה כפי שהם שמורים במסד הנתונים, והאדמין יוכל לשנות אותם.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5" y="2400697"/>
            <a:ext cx="2748998" cy="204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3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334500" y="2266122"/>
            <a:ext cx="4343518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latin typeface="Calibri" panose="020F0502020204030204" pitchFamily="34" charset="0"/>
                <a:cs typeface="Calibri" panose="020F0502020204030204" pitchFamily="34" charset="0"/>
              </a:rPr>
              <a:t>בשקפים הבאים נציג מספר דוגמאות להתאמות שעשינו באתר, עבור שימוש בטלפונים סלולאריים.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36421" y="1896023"/>
            <a:ext cx="4655925" cy="573000"/>
          </a:xfrm>
        </p:spPr>
        <p:txBody>
          <a:bodyPr/>
          <a:lstStyle/>
          <a:p>
            <a:r>
              <a:rPr lang="he-IL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התאמה לטלפונים סלולאריים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oogle Shape;3123;p68"/>
          <p:cNvGrpSpPr/>
          <p:nvPr/>
        </p:nvGrpSpPr>
        <p:grpSpPr>
          <a:xfrm>
            <a:off x="4919794" y="2076168"/>
            <a:ext cx="1507174" cy="1045721"/>
            <a:chOff x="3578510" y="1419647"/>
            <a:chExt cx="4021500" cy="3062887"/>
          </a:xfrm>
        </p:grpSpPr>
        <p:sp>
          <p:nvSpPr>
            <p:cNvPr id="6" name="Google Shape;3124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25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26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" name="Google Shape;3127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3129;p68"/>
          <p:cNvSpPr/>
          <p:nvPr/>
        </p:nvSpPr>
        <p:spPr>
          <a:xfrm>
            <a:off x="6571359" y="2075850"/>
            <a:ext cx="578189" cy="1046039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 Bar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2464;p52"/>
          <p:cNvSpPr/>
          <p:nvPr/>
        </p:nvSpPr>
        <p:spPr>
          <a:xfrm rot="9540026">
            <a:off x="2542200" y="1749188"/>
            <a:ext cx="1567410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44" y="1289366"/>
            <a:ext cx="4777350" cy="2229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09" y="1033483"/>
            <a:ext cx="2043036" cy="23524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4914"/>
          <a:stretch/>
        </p:blipFill>
        <p:spPr>
          <a:xfrm>
            <a:off x="1662256" y="2451303"/>
            <a:ext cx="2061349" cy="2486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960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הקורסים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2465;p52"/>
          <p:cNvSpPr/>
          <p:nvPr/>
        </p:nvSpPr>
        <p:spPr>
          <a:xfrm rot="8556672">
            <a:off x="3068749" y="2242921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6" y="1292087"/>
            <a:ext cx="2247078" cy="3455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340" y="1434333"/>
            <a:ext cx="4624006" cy="21606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42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הסטטיסטיקה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2466;p52"/>
          <p:cNvSpPr/>
          <p:nvPr/>
        </p:nvSpPr>
        <p:spPr>
          <a:xfrm rot="20814618" flipH="1">
            <a:off x="3089696" y="2337980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086" y="1525414"/>
            <a:ext cx="4558673" cy="21253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473"/>
          <a:stretch/>
        </p:blipFill>
        <p:spPr>
          <a:xfrm>
            <a:off x="861391" y="1189364"/>
            <a:ext cx="2089644" cy="3331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83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62316" y="2054086"/>
            <a:ext cx="5110223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>
                <a:latin typeface="Calibri" panose="020F0502020204030204" pitchFamily="34" charset="0"/>
                <a:cs typeface="Calibri" panose="020F0502020204030204" pitchFamily="34" charset="0"/>
              </a:rPr>
              <a:t>בשקפים הבאים נציג מספר דוגמאות לאתר </a:t>
            </a:r>
            <a:r>
              <a:rPr lang="he-IL" dirty="0" smtClean="0">
                <a:solidFill>
                  <a:srgbClr val="632F0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בגרסת</a:t>
            </a:r>
            <a:r>
              <a:rPr lang="he-IL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Dark Mode</a:t>
            </a:r>
            <a:r>
              <a:rPr lang="he-IL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ctrTitle"/>
          </p:nvPr>
        </p:nvSpPr>
        <p:spPr>
          <a:xfrm>
            <a:off x="-577978" y="1862892"/>
            <a:ext cx="4655925" cy="573000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Dark Mode</a:t>
            </a:r>
          </a:p>
        </p:txBody>
      </p:sp>
      <p:grpSp>
        <p:nvGrpSpPr>
          <p:cNvPr id="11" name="Google Shape;11937;p84"/>
          <p:cNvGrpSpPr/>
          <p:nvPr/>
        </p:nvGrpSpPr>
        <p:grpSpPr>
          <a:xfrm>
            <a:off x="5737898" y="1512475"/>
            <a:ext cx="1075731" cy="1083221"/>
            <a:chOff x="865862" y="3207306"/>
            <a:chExt cx="364484" cy="364897"/>
          </a:xfrm>
          <a:solidFill>
            <a:srgbClr val="632F07"/>
          </a:solidFill>
        </p:grpSpPr>
        <p:sp>
          <p:nvSpPr>
            <p:cNvPr id="12" name="Google Shape;11938;p84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39;p84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40;p84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41;p84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42;p84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43;p84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44;p84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45;p84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46;p84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47;p84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48;p84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49;p84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50;p84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51;p84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1962;p84"/>
          <p:cNvGrpSpPr/>
          <p:nvPr/>
        </p:nvGrpSpPr>
        <p:grpSpPr>
          <a:xfrm>
            <a:off x="6927408" y="2460750"/>
            <a:ext cx="870733" cy="790808"/>
            <a:chOff x="1954741" y="3212419"/>
            <a:chExt cx="366389" cy="354481"/>
          </a:xfrm>
          <a:solidFill>
            <a:srgbClr val="632F07"/>
          </a:solidFill>
        </p:grpSpPr>
        <p:sp>
          <p:nvSpPr>
            <p:cNvPr id="29" name="Google Shape;11963;p84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64;p84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65;p84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66;p84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67;p84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68;p84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69;p84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Connector 2"/>
          <p:cNvCxnSpPr/>
          <p:nvPr/>
        </p:nvCxnSpPr>
        <p:spPr>
          <a:xfrm flipH="1">
            <a:off x="6263863" y="1625442"/>
            <a:ext cx="1157350" cy="1539494"/>
          </a:xfrm>
          <a:prstGeom prst="line">
            <a:avLst/>
          </a:prstGeom>
          <a:ln w="38100">
            <a:solidFill>
              <a:srgbClr val="632F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7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דרישות פונקציונאליות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908314" y="2817380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3900012" y="2196575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3940853" y="3493321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124976" y="2196575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191636" y="3523631"/>
            <a:ext cx="575694" cy="44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7159086" y="2847692"/>
            <a:ext cx="575694" cy="4497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807810" y="2869285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05</a:t>
            </a:r>
            <a:endParaRPr sz="1400"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3828159" y="3545226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06</a:t>
            </a:r>
            <a:endParaRPr sz="14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7089913" y="3588932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03</a:t>
            </a:r>
            <a:endParaRPr sz="1400"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3801079" y="2275280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04</a:t>
            </a:r>
            <a:endParaRPr sz="140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7026043" y="2261879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01</a:t>
            </a:r>
            <a:endParaRPr sz="1400"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7058593" y="2912996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02</a:t>
            </a:r>
            <a:endParaRPr sz="1400"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816010" y="3599617"/>
            <a:ext cx="2395975" cy="405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מאפשרת עדכון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ציונים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קיימים.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4946930" y="2912996"/>
            <a:ext cx="2209289" cy="426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מאפשרת העלאת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ציונים.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4361811" y="2230861"/>
            <a:ext cx="2808410" cy="386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מאפשרת ביצוע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התחברות משתמש.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981233" y="2800083"/>
            <a:ext cx="2927070" cy="647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מאפשרת למשתמש מיון תוצאות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בעת הצגת מטלות.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053548" y="2155095"/>
            <a:ext cx="2851899" cy="583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מאפשרת לסטודנט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סינון תוצאות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בעת הצגת הקורסים.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1655433" y="3544571"/>
            <a:ext cx="2252870" cy="428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מאפשרת שמירת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נתונים.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2165;p40"/>
          <p:cNvSpPr txBox="1">
            <a:spLocks/>
          </p:cNvSpPr>
          <p:nvPr/>
        </p:nvSpPr>
        <p:spPr>
          <a:xfrm>
            <a:off x="1415740" y="1111818"/>
            <a:ext cx="6517252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304800" algn="r" rtl="1">
              <a:spcBef>
                <a:spcPts val="1000"/>
              </a:spcBef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להלן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מוצגות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דרישות הפונקציונאליות המרכזיות של הפרויקט. </a:t>
            </a:r>
          </a:p>
          <a:p>
            <a:pPr indent="-304800" algn="r" rtl="1">
              <a:spcBef>
                <a:spcPts val="1000"/>
              </a:spcBef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רשימה מלאה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דרישות הפרויקט ניתן למצוא בקובץ נפרד – "מסמך דרישות".</a:t>
            </a:r>
            <a:endParaRPr lang="en-US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עמוד הציונים של המרצה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2464;p52"/>
          <p:cNvSpPr/>
          <p:nvPr/>
        </p:nvSpPr>
        <p:spPr>
          <a:xfrm rot="9266239" flipV="1">
            <a:off x="3281198" y="2074317"/>
            <a:ext cx="1567410" cy="233679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3" y="1102162"/>
            <a:ext cx="1285875" cy="600075"/>
          </a:xfrm>
          <a:prstGeom prst="rect">
            <a:avLst/>
          </a:prstGeom>
          <a:ln>
            <a:solidFill>
              <a:srgbClr val="0F2A47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50" y="1591081"/>
            <a:ext cx="1457325" cy="600075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29" y="1234349"/>
            <a:ext cx="4065629" cy="1913613"/>
          </a:xfrm>
          <a:prstGeom prst="rect">
            <a:avLst/>
          </a:prstGeom>
          <a:ln w="12700">
            <a:solidFill>
              <a:srgbClr val="0F2A4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31" y="2680075"/>
            <a:ext cx="4473372" cy="2096308"/>
          </a:xfrm>
          <a:prstGeom prst="rect">
            <a:avLst/>
          </a:prstGeom>
          <a:ln w="12700">
            <a:solidFill>
              <a:srgbClr val="0F2A47"/>
            </a:solidFill>
          </a:ln>
        </p:spPr>
      </p:pic>
    </p:spTree>
    <p:extLst>
      <p:ext uri="{BB962C8B-B14F-4D97-AF65-F5344CB8AC3E}">
        <p14:creationId xmlns:p14="http://schemas.microsoft.com/office/powerpoint/2010/main" val="35979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העלאת מטלה חדשה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2465;p52"/>
          <p:cNvSpPr/>
          <p:nvPr/>
        </p:nvSpPr>
        <p:spPr>
          <a:xfrm rot="9749615" flipV="1">
            <a:off x="3369009" y="1931237"/>
            <a:ext cx="1218903" cy="604349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44" y="2903629"/>
            <a:ext cx="4194213" cy="2040321"/>
          </a:xfrm>
          <a:prstGeom prst="rect">
            <a:avLst/>
          </a:prstGeom>
          <a:ln w="12700">
            <a:solidFill>
              <a:srgbClr val="0F2A47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731" y="1164637"/>
            <a:ext cx="4221956" cy="2037539"/>
          </a:xfrm>
          <a:prstGeom prst="rect">
            <a:avLst/>
          </a:prstGeom>
          <a:ln w="12700">
            <a:solidFill>
              <a:srgbClr val="0F2A47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29" y="3706674"/>
            <a:ext cx="930491" cy="434229"/>
          </a:xfrm>
          <a:prstGeom prst="rect">
            <a:avLst/>
          </a:prstGeom>
          <a:ln>
            <a:solidFill>
              <a:srgbClr val="0F2A47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4" y="4087893"/>
            <a:ext cx="1054556" cy="4342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8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117771" y="1736035"/>
            <a:ext cx="4563900" cy="13683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END!</a:t>
            </a:r>
            <a:endParaRPr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דרישות לא פונקציונאליות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908314" y="2817380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3900012" y="2196575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3940853" y="3493321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124976" y="2196575"/>
            <a:ext cx="575694" cy="44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191636" y="3523631"/>
            <a:ext cx="575694" cy="44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7159086" y="2847692"/>
            <a:ext cx="575694" cy="4497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807810" y="2869285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05</a:t>
            </a:r>
            <a:endParaRPr sz="1400"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3828159" y="3545226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06</a:t>
            </a:r>
            <a:endParaRPr sz="14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7089913" y="3588932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03</a:t>
            </a:r>
            <a:endParaRPr sz="1400"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3801079" y="2275280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04</a:t>
            </a:r>
            <a:endParaRPr sz="140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7026043" y="2261879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01</a:t>
            </a:r>
            <a:endParaRPr sz="1400"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7058593" y="2912996"/>
            <a:ext cx="708737" cy="366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02</a:t>
            </a:r>
            <a:endParaRPr sz="1400"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815033" y="3507687"/>
            <a:ext cx="2395975" cy="481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תכיל שני סוגים של תצוגה: </a:t>
            </a: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 mode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ו-</a:t>
            </a: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dark mode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4363235" y="2162894"/>
            <a:ext cx="2808410" cy="525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למערכת יכולים להתחבר משתמשים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משלושה סוגים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סטודנט, מרצה ואדמין.</a:t>
            </a:r>
            <a:endParaRPr lang="he-IL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r" rtl="1"/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575094" y="3456455"/>
            <a:ext cx="3345410" cy="631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הנתונים הסטטיסטיים יכללו: התפלגות ציונים, ממוצע, חציון וסטיית תקן.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498200" y="2736176"/>
            <a:ext cx="3473429" cy="84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עבור כל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מטלה,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הסטודנט יוכל לראות את הפרטים הבאים: שם המטלה, סוג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המטלה, תאריך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הגשה, ציון, אחוז המטלה מהציון הסופי בקורס, נתונים סטטיסטיים.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475705" y="2828548"/>
            <a:ext cx="2735303" cy="428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/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תהיה מותאמת לשימוש בסוגים שונים של מכשרים, כגון: מחשב, טלפון, וכו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'.</a:t>
            </a:r>
            <a:endParaRPr lang="he-IL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2165;p40"/>
          <p:cNvSpPr txBox="1">
            <a:spLocks/>
          </p:cNvSpPr>
          <p:nvPr/>
        </p:nvSpPr>
        <p:spPr>
          <a:xfrm>
            <a:off x="1415740" y="1111818"/>
            <a:ext cx="6517252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-304800" algn="r" rtl="1">
              <a:spcBef>
                <a:spcPts val="1000"/>
              </a:spcBef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להלן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מוצגות הדרישות הלא פונקציונאליות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המרכזיות של הפרויקט. </a:t>
            </a:r>
          </a:p>
          <a:p>
            <a:pPr indent="-304800" algn="r" rtl="1">
              <a:spcBef>
                <a:spcPts val="1000"/>
              </a:spcBef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רשימה מלאה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he-IL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דרישות הפרויקט ניתן למצוא בקובץ נפרד – "מסמך דרישות".</a:t>
            </a:r>
            <a:endParaRPr lang="en-US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2155;p40"/>
          <p:cNvSpPr txBox="1">
            <a:spLocks/>
          </p:cNvSpPr>
          <p:nvPr/>
        </p:nvSpPr>
        <p:spPr>
          <a:xfrm>
            <a:off x="779518" y="2050550"/>
            <a:ext cx="3161335" cy="6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 rtl="1"/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עבור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משתמשים מסוג מרצה וסטודנט 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במערכת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ישמרו הפרטים הבאים: שם משתמש, סיסמה, מספר זיהוי, שם ושם משפחה, כתובת אימייל, מספר טלפון.</a:t>
            </a:r>
          </a:p>
        </p:txBody>
      </p:sp>
    </p:spTree>
    <p:extLst>
      <p:ext uri="{BB962C8B-B14F-4D97-AF65-F5344CB8AC3E}">
        <p14:creationId xmlns:p14="http://schemas.microsoft.com/office/powerpoint/2010/main" val="338620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מבנה מסד</a:t>
            </a:r>
            <a:r>
              <a:rPr lang="he-IL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הנתונים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98" name="Google Shape;2398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803126" y="1426357"/>
            <a:ext cx="2427232" cy="64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460491" flipH="1">
            <a:off x="1366822" y="1450109"/>
            <a:ext cx="2427230" cy="643115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subTitle" idx="1"/>
          </p:nvPr>
        </p:nvSpPr>
        <p:spPr>
          <a:xfrm>
            <a:off x="2099841" y="991769"/>
            <a:ext cx="5755776" cy="452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מסד</a:t>
            </a:r>
            <a:r>
              <a:rPr lang="en-US" sz="1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הנתונים </a:t>
            </a:r>
            <a:r>
              <a:rPr lang="he-IL" sz="1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מכיל 2 </a:t>
            </a:r>
            <a:r>
              <a:rPr lang="he-IL" sz="1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אוספים עיקריים בעלי המבנה הבא:</a:t>
            </a:r>
            <a:endParaRPr lang="he-IL" sz="1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4" name="Google Shape;2404;p51"/>
          <p:cNvSpPr txBox="1">
            <a:spLocks noGrp="1"/>
          </p:cNvSpPr>
          <p:nvPr>
            <p:ph type="title" idx="4"/>
          </p:nvPr>
        </p:nvSpPr>
        <p:spPr>
          <a:xfrm>
            <a:off x="4838382" y="1516981"/>
            <a:ext cx="231770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stusents</a:t>
            </a:r>
            <a:endParaRPr dirty="0"/>
          </a:p>
        </p:txBody>
      </p:sp>
      <p:sp>
        <p:nvSpPr>
          <p:cNvPr id="2405" name="Google Shape;2405;p51"/>
          <p:cNvSpPr txBox="1">
            <a:spLocks noGrp="1"/>
          </p:cNvSpPr>
          <p:nvPr>
            <p:ph type="subTitle" idx="5"/>
          </p:nvPr>
        </p:nvSpPr>
        <p:spPr>
          <a:xfrm>
            <a:off x="4768096" y="1978848"/>
            <a:ext cx="1089886" cy="1443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sername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assword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ourses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6" name="Google Shape;2406;p51"/>
          <p:cNvSpPr txBox="1">
            <a:spLocks noGrp="1"/>
          </p:cNvSpPr>
          <p:nvPr>
            <p:ph type="title" idx="6"/>
          </p:nvPr>
        </p:nvSpPr>
        <p:spPr>
          <a:xfrm flipH="1">
            <a:off x="1388729" y="1542554"/>
            <a:ext cx="236079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lecturers</a:t>
            </a:r>
            <a:endParaRPr dirty="0"/>
          </a:p>
        </p:txBody>
      </p:sp>
      <p:sp>
        <p:nvSpPr>
          <p:cNvPr id="2407" name="Google Shape;2407;p51"/>
          <p:cNvSpPr txBox="1">
            <a:spLocks noGrp="1"/>
          </p:cNvSpPr>
          <p:nvPr>
            <p:ph type="subTitle" idx="7"/>
          </p:nvPr>
        </p:nvSpPr>
        <p:spPr>
          <a:xfrm>
            <a:off x="1312131" y="2012242"/>
            <a:ext cx="944423" cy="1445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sername</a:t>
            </a:r>
          </a:p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assword</a:t>
            </a:r>
          </a:p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</a:t>
            </a:r>
          </a:p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</a:t>
            </a:r>
          </a:p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hone</a:t>
            </a:r>
          </a:p>
          <a:p>
            <a:pPr marL="0" lvl="0" indent="0" algn="l"/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ourses </a:t>
            </a: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Google Shape;2405;p51"/>
          <p:cNvSpPr txBox="1">
            <a:spLocks noGrp="1"/>
          </p:cNvSpPr>
          <p:nvPr>
            <p:ph type="subTitle" idx="5"/>
          </p:nvPr>
        </p:nvSpPr>
        <p:spPr>
          <a:xfrm>
            <a:off x="5503645" y="3071587"/>
            <a:ext cx="956602" cy="1251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emester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asks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Google Shape;2405;p51"/>
          <p:cNvSpPr txBox="1">
            <a:spLocks noGrp="1"/>
          </p:cNvSpPr>
          <p:nvPr>
            <p:ph type="subTitle" idx="5"/>
          </p:nvPr>
        </p:nvSpPr>
        <p:spPr>
          <a:xfrm>
            <a:off x="6201327" y="3815872"/>
            <a:ext cx="1041010" cy="1380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dueDate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ercentage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ype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Google Shape;2401;p51"/>
          <p:cNvSpPr txBox="1">
            <a:spLocks noGrp="1"/>
          </p:cNvSpPr>
          <p:nvPr>
            <p:ph type="subTitle" idx="1"/>
          </p:nvPr>
        </p:nvSpPr>
        <p:spPr>
          <a:xfrm>
            <a:off x="-793920" y="4552624"/>
            <a:ext cx="5755776" cy="452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הסבר מפורט יותר של מאפייני מסד הנתונים בשקפים הבאים </a:t>
            </a:r>
            <a:r>
              <a:rPr lang="he-IL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</a:t>
            </a:r>
            <a:endParaRPr lang="he-IL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405;p51"/>
          <p:cNvSpPr txBox="1">
            <a:spLocks noGrp="1"/>
          </p:cNvSpPr>
          <p:nvPr>
            <p:ph type="subTitle" idx="5"/>
          </p:nvPr>
        </p:nvSpPr>
        <p:spPr>
          <a:xfrm>
            <a:off x="2048743" y="3113407"/>
            <a:ext cx="833605" cy="717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</a:t>
            </a:r>
          </a:p>
          <a:p>
            <a:pPr marL="0" lvl="0" indent="0" algn="l" rtl="0">
              <a:spcBef>
                <a:spcPts val="0"/>
              </a:spcBef>
            </a:pP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asks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2405;p51"/>
          <p:cNvSpPr txBox="1">
            <a:spLocks noGrp="1"/>
          </p:cNvSpPr>
          <p:nvPr>
            <p:ph type="subTitle" idx="5"/>
          </p:nvPr>
        </p:nvSpPr>
        <p:spPr>
          <a:xfrm>
            <a:off x="2615809" y="3493061"/>
            <a:ext cx="1002088" cy="1038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dueDate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ercentage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sz="12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ype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endParaRPr lang="en"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113928" y="1180749"/>
            <a:ext cx="1114473" cy="9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44"/>
          <p:cNvSpPr txBox="1"/>
          <p:nvPr/>
        </p:nvSpPr>
        <p:spPr>
          <a:xfrm>
            <a:off x="999465" y="1494525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dk2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3. מטלה</a:t>
            </a:r>
            <a:endParaRPr b="1" dirty="0">
              <a:solidFill>
                <a:schemeClr val="dk2"/>
              </a:solidFill>
              <a:latin typeface="Calibri" panose="020F0502020204030204" pitchFamily="34" charset="0"/>
              <a:ea typeface="Open Sans ExtraBold"/>
              <a:cs typeface="Calibri" panose="020F0502020204030204" pitchFamily="34" charset="0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108402" y="2396057"/>
            <a:ext cx="2637929" cy="136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מטלה נשמרים הפרטים הבאים: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המטלה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סוג המטלה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תאריך הגשת המטלה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אחוז המטלה מהציון הסופי  בקורס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ציון הסטודנט במטלה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2871398" y="2396057"/>
            <a:ext cx="2377319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קורס נשמרים הפרטים הבאים: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הקורס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 של הקורס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הסמסטר והשנה בהם הקורס נלמד על ידי הסטודנט הנבחר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מערך של כל המטלות שהיו בקורס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621732" y="1191913"/>
            <a:ext cx="1114473" cy="9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3490626" y="1504841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dk2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2. קורס</a:t>
            </a:r>
            <a:endParaRPr b="1" dirty="0">
              <a:solidFill>
                <a:schemeClr val="dk2"/>
              </a:solidFill>
              <a:latin typeface="Calibri" panose="020F0502020204030204" pitchFamily="34" charset="0"/>
              <a:ea typeface="Open Sans ExtraBold"/>
              <a:cs typeface="Calibri" panose="020F0502020204030204" pitchFamily="34" charset="0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6808181" y="1191913"/>
            <a:ext cx="1114473" cy="9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710362" y="1504841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dk2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1. סטודנט</a:t>
            </a:r>
            <a:endParaRPr b="1" dirty="0">
              <a:solidFill>
                <a:schemeClr val="dk2"/>
              </a:solidFill>
              <a:latin typeface="Calibri" panose="020F0502020204030204" pitchFamily="34" charset="0"/>
              <a:ea typeface="Open Sans ExtraBold"/>
              <a:cs typeface="Calibri" panose="020F0502020204030204" pitchFamily="34" charset="0"/>
              <a:sym typeface="Open Sans ExtraBold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5307524" y="2253913"/>
            <a:ext cx="3173190" cy="17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סטודנט נשמרים הפרטים הבאים: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משתמש וסיסמה (לשם התחברות למערכת)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הסטודנט, כתובת המייל ומספר הטלפון של הסטודנט (מופיעים בפרופיל של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הסטודנט וכן ישמשו בגרסה עתידית ליצירת קשר ושליחת עדכונים לסטודנט)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מערך של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כל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הקורסים שהסטודנט למד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בכל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השנים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ובכל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הסמסטרים</a:t>
            </a:r>
            <a:endParaRPr sz="1200" b="1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 flipV="1">
            <a:off x="2154351" y="1742993"/>
            <a:ext cx="1434094" cy="45719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4694984" y="1654670"/>
            <a:ext cx="2113197" cy="134042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e-IL" sz="4600" dirty="0">
                <a:latin typeface="Calibri" panose="020F0502020204030204" pitchFamily="34" charset="0"/>
                <a:cs typeface="Calibri" panose="020F0502020204030204" pitchFamily="34" charset="0"/>
              </a:rPr>
              <a:t>מסד </a:t>
            </a: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נתונים</a:t>
            </a:r>
            <a:r>
              <a:rPr lang="he-IL" sz="4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סטודנטים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113928" y="1180749"/>
            <a:ext cx="1114473" cy="9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44"/>
          <p:cNvSpPr txBox="1"/>
          <p:nvPr/>
        </p:nvSpPr>
        <p:spPr>
          <a:xfrm>
            <a:off x="999465" y="1494525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dk2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3. מטלה</a:t>
            </a:r>
            <a:endParaRPr b="1" dirty="0">
              <a:solidFill>
                <a:schemeClr val="dk2"/>
              </a:solidFill>
              <a:latin typeface="Calibri" panose="020F0502020204030204" pitchFamily="34" charset="0"/>
              <a:ea typeface="Open Sans ExtraBold"/>
              <a:cs typeface="Calibri" panose="020F0502020204030204" pitchFamily="34" charset="0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139504" y="2181335"/>
            <a:ext cx="2637929" cy="136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מטלה נשמרים הפרטים הבאים: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המטלה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סוג המטלה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תאריך הגשת המטלה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אחוז המטלה מהציון הסופי 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בקורס</a:t>
            </a:r>
            <a:endParaRPr lang="he-IL"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2871398" y="2251327"/>
            <a:ext cx="2377319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קורס נשמרים הפרטים הבאים: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הקורס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 של הקורס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מערך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של כל המטלות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שהמרצה נתן בקורס זה בסמסטר הנוכחי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621732" y="1191913"/>
            <a:ext cx="1114473" cy="9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3490626" y="1504841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dk2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2. קורס</a:t>
            </a:r>
            <a:endParaRPr b="1" dirty="0">
              <a:solidFill>
                <a:schemeClr val="dk2"/>
              </a:solidFill>
              <a:latin typeface="Calibri" panose="020F0502020204030204" pitchFamily="34" charset="0"/>
              <a:ea typeface="Open Sans ExtraBold"/>
              <a:cs typeface="Calibri" panose="020F0502020204030204" pitchFamily="34" charset="0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6808181" y="1191913"/>
            <a:ext cx="1114473" cy="9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710362" y="1504841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dk2"/>
                </a:solidFill>
                <a:latin typeface="Calibri" panose="020F0502020204030204" pitchFamily="34" charset="0"/>
                <a:ea typeface="Open Sans ExtraBold"/>
                <a:cs typeface="Calibri" panose="020F0502020204030204" pitchFamily="34" charset="0"/>
                <a:sym typeface="Open Sans ExtraBold"/>
              </a:rPr>
              <a:t>1. מרצה</a:t>
            </a:r>
            <a:endParaRPr b="1" dirty="0">
              <a:solidFill>
                <a:schemeClr val="dk2"/>
              </a:solidFill>
              <a:latin typeface="Calibri" panose="020F0502020204030204" pitchFamily="34" charset="0"/>
              <a:ea typeface="Open Sans ExtraBold"/>
              <a:cs typeface="Calibri" panose="020F0502020204030204" pitchFamily="34" charset="0"/>
              <a:sym typeface="Open Sans ExtraBold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5194852" y="2253913"/>
            <a:ext cx="3285862" cy="17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עבור כל מרצה נשמרים הפרטים הבאים: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משתמש וסיסמה (לשם התחברות למערכת)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מספר מזהה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המרצה, כתובת המייל ומספר הטלפון של המרצה (מופיעים בפרופיל של המרצה וכן ישמשו בגרסה עתידית ליצירת קשר ושליחת עדכונים למרצה)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מערך של הקורסים אותם המרצה מלמד בסמסטר </a:t>
            </a:r>
            <a:r>
              <a:rPr lang="he-IL" sz="1200" b="1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הנוכחי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(בניגוד לסטודנט, עבור המרצה אנחנו לא שומרים מידע מסמסטרים קודמים)</a:t>
            </a:r>
            <a:endParaRPr lang="he-IL" sz="1200" b="1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 flipV="1">
            <a:off x="2154351" y="1742993"/>
            <a:ext cx="1434094" cy="45719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4694984" y="1654670"/>
            <a:ext cx="2113197" cy="134042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e-IL" sz="4600" dirty="0">
                <a:latin typeface="Calibri" panose="020F0502020204030204" pitchFamily="34" charset="0"/>
                <a:cs typeface="Calibri" panose="020F0502020204030204" pitchFamily="34" charset="0"/>
              </a:rPr>
              <a:t>מסד </a:t>
            </a: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נתונים</a:t>
            </a:r>
            <a:r>
              <a:rPr lang="he-IL" sz="4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מרצים</a:t>
            </a:r>
            <a:endParaRPr sz="4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600" dirty="0" smtClean="0">
                <a:latin typeface="Calibri" panose="020F0502020204030204" pitchFamily="34" charset="0"/>
                <a:cs typeface="Calibri" panose="020F0502020204030204" pitchFamily="34" charset="0"/>
              </a:rPr>
              <a:t>התחברות לאתר</a:t>
            </a:r>
            <a:endParaRPr sz="4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62" name="Google Shape;2262;p4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445447" flipH="1">
            <a:off x="5517956" y="1360212"/>
            <a:ext cx="2053204" cy="59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4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445462" flipH="1">
            <a:off x="1979546" y="1360226"/>
            <a:ext cx="2053360" cy="599218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47"/>
          <p:cNvSpPr txBox="1"/>
          <p:nvPr/>
        </p:nvSpPr>
        <p:spPr>
          <a:xfrm>
            <a:off x="5581558" y="1395939"/>
            <a:ext cx="192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600" b="1" dirty="0" smtClean="0">
                <a:solidFill>
                  <a:schemeClr val="dk2"/>
                </a:solidFill>
                <a:latin typeface="Calibri" panose="020F0502020204030204" pitchFamily="34" charset="0"/>
                <a:ea typeface="Overpass Black"/>
                <a:cs typeface="Calibri" panose="020F0502020204030204" pitchFamily="34" charset="0"/>
                <a:sym typeface="Overpass Black"/>
              </a:rPr>
              <a:t>צד סטודנט</a:t>
            </a:r>
            <a:endParaRPr sz="1600" b="1" dirty="0">
              <a:solidFill>
                <a:schemeClr val="dk2"/>
              </a:solidFill>
              <a:latin typeface="Calibri" panose="020F0502020204030204" pitchFamily="34" charset="0"/>
              <a:ea typeface="Overpass Black"/>
              <a:cs typeface="Calibri" panose="020F0502020204030204" pitchFamily="34" charset="0"/>
              <a:sym typeface="Overpass Black"/>
            </a:endParaRPr>
          </a:p>
        </p:txBody>
      </p:sp>
      <p:sp>
        <p:nvSpPr>
          <p:cNvPr id="2267" name="Google Shape;2267;p47"/>
          <p:cNvSpPr txBox="1"/>
          <p:nvPr/>
        </p:nvSpPr>
        <p:spPr>
          <a:xfrm>
            <a:off x="4651512" y="2046242"/>
            <a:ext cx="3098955" cy="209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מסד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הנתונים מכיל 13 משתמשים מסוג סטודנט שאפשר להתחבר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אליהם.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1200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להתחבר לסטודנט יש להזין את הפרטים הבאים:</a:t>
            </a:r>
          </a:p>
          <a:p>
            <a:pPr lvl="2" algn="r" rtl="1"/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משתמש: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student1</a:t>
            </a:r>
          </a:p>
          <a:p>
            <a:pPr lvl="2" algn="r" rtl="1"/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סיסמה: </a:t>
            </a: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password1</a:t>
            </a:r>
            <a:endParaRPr lang="he-IL" sz="1200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ניתן להחליף את הספרה 1 בספרות 13-2 (גם בשם משתמש וגם בסיסמה) על מנת להתחבר לסטודנטים האחרים.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275" name="Google Shape;2275;p47"/>
          <p:cNvSpPr txBox="1"/>
          <p:nvPr/>
        </p:nvSpPr>
        <p:spPr>
          <a:xfrm>
            <a:off x="2043526" y="1395985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600" b="1" dirty="0">
                <a:solidFill>
                  <a:schemeClr val="dk2"/>
                </a:solidFill>
                <a:latin typeface="Calibri" panose="020F0502020204030204" pitchFamily="34" charset="0"/>
                <a:ea typeface="Overpass Black"/>
                <a:cs typeface="Calibri" panose="020F0502020204030204" pitchFamily="34" charset="0"/>
                <a:sym typeface="Overpass Black"/>
              </a:rPr>
              <a:t>צד מרצה</a:t>
            </a:r>
            <a:endParaRPr sz="1600" b="1" dirty="0">
              <a:solidFill>
                <a:schemeClr val="dk2"/>
              </a:solidFill>
              <a:latin typeface="Calibri" panose="020F0502020204030204" pitchFamily="34" charset="0"/>
              <a:ea typeface="Overpass Black"/>
              <a:cs typeface="Calibri" panose="020F0502020204030204" pitchFamily="34" charset="0"/>
              <a:sym typeface="Overpass Black"/>
            </a:endParaRPr>
          </a:p>
        </p:txBody>
      </p:sp>
      <p:sp>
        <p:nvSpPr>
          <p:cNvPr id="33" name="Google Shape;2267;p47"/>
          <p:cNvSpPr txBox="1"/>
          <p:nvPr/>
        </p:nvSpPr>
        <p:spPr>
          <a:xfrm>
            <a:off x="1192696" y="2025145"/>
            <a:ext cx="2925302" cy="211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מסד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הנתונים מכיל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6 משתמשים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מסוג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מרצה שאפשר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להתחבר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אליהם.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1200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להתחבר למרצה יש להזין את הפרטים הבאים:</a:t>
            </a:r>
          </a:p>
          <a:p>
            <a:pPr lvl="2" algn="r" rtl="1"/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</a:t>
            </a:r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שם משתמש: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lecturer1</a:t>
            </a:r>
          </a:p>
          <a:p>
            <a:pPr lvl="2" algn="r" rtl="1"/>
            <a:r>
              <a:rPr lang="he-IL" sz="1200" b="1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    סיסמה: </a:t>
            </a: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password1</a:t>
            </a:r>
            <a:endParaRPr lang="he-IL" sz="1200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ניתן להחליף את הספרה 1 בספרות 6-2 </a:t>
            </a:r>
            <a:r>
              <a:rPr lang="he-IL" sz="1200" dirty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(גם בשם משתמש וגם בסיסמה) 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על מנת להתחבר למרצים האחרים.</a:t>
            </a:r>
            <a:endParaRPr sz="1200" dirty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9" name="Google Shape;2267;p47"/>
          <p:cNvSpPr txBox="1"/>
          <p:nvPr/>
        </p:nvSpPr>
        <p:spPr>
          <a:xfrm>
            <a:off x="1057735" y="4565030"/>
            <a:ext cx="3060263" cy="43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קבצי </a:t>
            </a:r>
            <a:r>
              <a:rPr lang="en-US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JSON</a:t>
            </a:r>
            <a:r>
              <a:rPr lang="he-IL" sz="1200" dirty="0" smtClean="0">
                <a:solidFill>
                  <a:srgbClr val="43434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של מסד הנתונים מצורפים לפרויקט.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1200" dirty="0" smtClean="0">
              <a:solidFill>
                <a:srgbClr val="434343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554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632F07"/>
      </a:dk2>
      <a:lt2>
        <a:srgbClr val="D47843"/>
      </a:lt2>
      <a:accent1>
        <a:srgbClr val="D47843"/>
      </a:accent1>
      <a:accent2>
        <a:srgbClr val="A8BAD7"/>
      </a:accent2>
      <a:accent3>
        <a:srgbClr val="9FC5E8"/>
      </a:accent3>
      <a:accent4>
        <a:srgbClr val="DC9EBD"/>
      </a:accent4>
      <a:accent5>
        <a:srgbClr val="7D93C4"/>
      </a:accent5>
      <a:accent6>
        <a:srgbClr val="DC946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2420</Words>
  <Application>Microsoft Office PowerPoint</Application>
  <PresentationFormat>On-screen Show (16:9)</PresentationFormat>
  <Paragraphs>301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Overpass Black</vt:lpstr>
      <vt:lpstr>Open Sans ExtraBold</vt:lpstr>
      <vt:lpstr>Wingdings</vt:lpstr>
      <vt:lpstr>Arial</vt:lpstr>
      <vt:lpstr>Calibri</vt:lpstr>
      <vt:lpstr>Open Sans</vt:lpstr>
      <vt:lpstr>Fira Sans Extra Condensed Medium</vt:lpstr>
      <vt:lpstr>Aqua Marketing Plan by Slidego</vt:lpstr>
      <vt:lpstr>טכנולוגיות אינטרנט מתקדמות – פרויקט סוף</vt:lpstr>
      <vt:lpstr>הקדמה</vt:lpstr>
      <vt:lpstr>Deploy</vt:lpstr>
      <vt:lpstr>דרישות פונקציונאליות</vt:lpstr>
      <vt:lpstr>דרישות לא פונקציונאליות</vt:lpstr>
      <vt:lpstr>מבנה מסד הנתונים</vt:lpstr>
      <vt:lpstr>מסד נתונים - סטודנטים</vt:lpstr>
      <vt:lpstr>מסד נתונים - מרצים</vt:lpstr>
      <vt:lpstr>התחברות לאתר</vt:lpstr>
      <vt:lpstr>עמודי האתר</vt:lpstr>
      <vt:lpstr>עמוד התחברות</vt:lpstr>
      <vt:lpstr>עמוד פרופיל</vt:lpstr>
      <vt:lpstr>עמוד הגדרות</vt:lpstr>
      <vt:lpstr>404 Page</vt:lpstr>
      <vt:lpstr>צד סטודנט</vt:lpstr>
      <vt:lpstr>עמוד הבית של הסטודנט</vt:lpstr>
      <vt:lpstr>עמוד הקורסים של הסטודנט</vt:lpstr>
      <vt:lpstr>עמוד הציונים של הסטודנט</vt:lpstr>
      <vt:lpstr>עמוד סטטיסטיקה</vt:lpstr>
      <vt:lpstr>צד מרצה</vt:lpstr>
      <vt:lpstr>עמוד הבית של המרצה</vt:lpstr>
      <vt:lpstr>עמוד הציונים של המרצה</vt:lpstr>
      <vt:lpstr>העלאת מטלה חדשה</vt:lpstr>
      <vt:lpstr>עדכון פרטי מטלה קיימת</vt:lpstr>
      <vt:lpstr>העלאת ציונים</vt:lpstr>
      <vt:lpstr>משתמש אדמין</vt:lpstr>
      <vt:lpstr>עמוד הבית של האדמין</vt:lpstr>
      <vt:lpstr>הוספת משתמש חדש</vt:lpstr>
      <vt:lpstr>עריכת פרטי משתמש קיים</vt:lpstr>
      <vt:lpstr>הוספת קורס למשתמש</vt:lpstr>
      <vt:lpstr>מחיקת קורס מסטודנט</vt:lpstr>
      <vt:lpstr>מחיקת קורס מרצה</vt:lpstr>
      <vt:lpstr>הוספת משתמש אדמין</vt:lpstr>
      <vt:lpstr>עריכת פרטי אדמין</vt:lpstr>
      <vt:lpstr>התאמה לטלפונים סלולאריים</vt:lpstr>
      <vt:lpstr>Navigation Bar</vt:lpstr>
      <vt:lpstr>עמוד הקורסים</vt:lpstr>
      <vt:lpstr>עמוד הסטטיסטיקה</vt:lpstr>
      <vt:lpstr>Dark Mode</vt:lpstr>
      <vt:lpstr>עמוד הציונים של המרצה</vt:lpstr>
      <vt:lpstr>העלאת מטלה חדשה</vt:lpstr>
      <vt:lpstr>THE END!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טכנולוגיות אינטרנט מתקדמות – פרויקט סוף</dc:title>
  <cp:lastModifiedBy>Debbie Dubinker</cp:lastModifiedBy>
  <cp:revision>132</cp:revision>
  <dcterms:modified xsi:type="dcterms:W3CDTF">2023-07-13T06:37:32Z</dcterms:modified>
</cp:coreProperties>
</file>